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Lilita One" charset="1" panose="02000000000000000000"/>
      <p:regular r:id="rId19"/>
    </p:embeddedFont>
    <p:embeddedFont>
      <p:font typeface="Dosis Semi-Bold" charset="1" panose="02010703020202060003"/>
      <p:regular r:id="rId20"/>
    </p:embeddedFont>
    <p:embeddedFont>
      <p:font typeface="Canva Sans" charset="1" panose="020B0503030501040103"/>
      <p:regular r:id="rId21"/>
    </p:embeddedFont>
    <p:embeddedFont>
      <p:font typeface="Montserrat Semi-Bold" charset="1" panose="000007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590513" y="371901"/>
            <a:ext cx="5593807" cy="5916527"/>
          </a:xfrm>
          <a:custGeom>
            <a:avLst/>
            <a:gdLst/>
            <a:ahLst/>
            <a:cxnLst/>
            <a:rect r="r" b="b" t="t" l="l"/>
            <a:pathLst>
              <a:path h="5916527" w="5593807">
                <a:moveTo>
                  <a:pt x="0" y="0"/>
                </a:moveTo>
                <a:lnTo>
                  <a:pt x="5593807" y="0"/>
                </a:lnTo>
                <a:lnTo>
                  <a:pt x="5593807" y="5916527"/>
                </a:lnTo>
                <a:lnTo>
                  <a:pt x="0" y="5916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89299" y="8656536"/>
            <a:ext cx="6796236" cy="1258562"/>
          </a:xfrm>
          <a:custGeom>
            <a:avLst/>
            <a:gdLst/>
            <a:ahLst/>
            <a:cxnLst/>
            <a:rect r="r" b="b" t="t" l="l"/>
            <a:pathLst>
              <a:path h="1258562" w="6796236">
                <a:moveTo>
                  <a:pt x="0" y="0"/>
                </a:moveTo>
                <a:lnTo>
                  <a:pt x="6796235" y="0"/>
                </a:lnTo>
                <a:lnTo>
                  <a:pt x="6796235" y="1258563"/>
                </a:lnTo>
                <a:lnTo>
                  <a:pt x="0" y="1258563"/>
                </a:lnTo>
                <a:lnTo>
                  <a:pt x="0" y="0"/>
                </a:lnTo>
                <a:close/>
              </a:path>
            </a:pathLst>
          </a:custGeom>
          <a:blipFill>
            <a:blip r:embed="rId5"/>
            <a:stretch>
              <a:fillRect l="0" t="0" r="0" b="0"/>
            </a:stretch>
          </a:blipFill>
        </p:spPr>
      </p:sp>
      <p:sp>
        <p:nvSpPr>
          <p:cNvPr name="TextBox 5" id="5"/>
          <p:cNvSpPr txBox="true"/>
          <p:nvPr/>
        </p:nvSpPr>
        <p:spPr>
          <a:xfrm rot="0">
            <a:off x="6638311" y="6478569"/>
            <a:ext cx="5752385"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725642" y="3824916"/>
            <a:ext cx="8836717" cy="5727501"/>
          </a:xfrm>
          <a:custGeom>
            <a:avLst/>
            <a:gdLst/>
            <a:ahLst/>
            <a:cxnLst/>
            <a:rect r="r" b="b" t="t" l="l"/>
            <a:pathLst>
              <a:path h="5727501" w="8836717">
                <a:moveTo>
                  <a:pt x="0" y="0"/>
                </a:moveTo>
                <a:lnTo>
                  <a:pt x="8836716" y="0"/>
                </a:lnTo>
                <a:lnTo>
                  <a:pt x="8836716" y="5727501"/>
                </a:lnTo>
                <a:lnTo>
                  <a:pt x="0" y="5727501"/>
                </a:lnTo>
                <a:lnTo>
                  <a:pt x="0" y="0"/>
                </a:lnTo>
                <a:close/>
              </a:path>
            </a:pathLst>
          </a:custGeom>
          <a:blipFill>
            <a:blip r:embed="rId5"/>
            <a:stretch>
              <a:fillRect l="0" t="0" r="0" b="0"/>
            </a:stretch>
          </a:blipFill>
        </p:spPr>
      </p:sp>
      <p:sp>
        <p:nvSpPr>
          <p:cNvPr name="Freeform 5" id="5"/>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6682"/>
          </a:xfrm>
          <a:prstGeom prst="rect">
            <a:avLst/>
          </a:prstGeom>
        </p:spPr>
        <p:txBody>
          <a:bodyPr anchor="t" rtlCol="false" tIns="0" lIns="0" bIns="0" rIns="0">
            <a:spAutoFit/>
          </a:bodyPr>
          <a:lstStyle/>
          <a:p>
            <a:pPr algn="r">
              <a:lnSpc>
                <a:spcPts val="8852"/>
              </a:lnSpc>
            </a:pPr>
            <a:r>
              <a:rPr lang="en-US" sz="6323">
                <a:solidFill>
                  <a:srgbClr val="FFFFFF"/>
                </a:solidFill>
                <a:latin typeface="Dosis Semi-Bold"/>
              </a:rPr>
              <a:t>CONSUMO APIs</a:t>
            </a:r>
          </a:p>
        </p:txBody>
      </p:sp>
      <p:sp>
        <p:nvSpPr>
          <p:cNvPr name="TextBox 8" id="8"/>
          <p:cNvSpPr txBox="true"/>
          <p:nvPr/>
        </p:nvSpPr>
        <p:spPr>
          <a:xfrm rot="0">
            <a:off x="4646083" y="2772930"/>
            <a:ext cx="8995833" cy="7016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Importar HttpClientModule: Asegúrate de que has importado HttpClientModule en tu módulo principal (por lo general, app.module.ts).</a:t>
            </a:r>
          </a:p>
        </p:txBody>
      </p:sp>
      <p:sp>
        <p:nvSpPr>
          <p:cNvPr name="TextBox 9" id="9"/>
          <p:cNvSpPr txBox="true"/>
          <p:nvPr/>
        </p:nvSpPr>
        <p:spPr>
          <a:xfrm rot="0">
            <a:off x="4304115" y="1606644"/>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¿Como usarlas?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Freeform 5" id="5"/>
          <p:cNvSpPr/>
          <p:nvPr/>
        </p:nvSpPr>
        <p:spPr>
          <a:xfrm flipH="false" flipV="false" rot="0">
            <a:off x="13059409" y="2788804"/>
            <a:ext cx="4370662" cy="855130"/>
          </a:xfrm>
          <a:custGeom>
            <a:avLst/>
            <a:gdLst/>
            <a:ahLst/>
            <a:cxnLst/>
            <a:rect r="r" b="b" t="t" l="l"/>
            <a:pathLst>
              <a:path h="855130" w="4370662">
                <a:moveTo>
                  <a:pt x="0" y="0"/>
                </a:moveTo>
                <a:lnTo>
                  <a:pt x="4370662" y="0"/>
                </a:lnTo>
                <a:lnTo>
                  <a:pt x="4370662" y="855130"/>
                </a:lnTo>
                <a:lnTo>
                  <a:pt x="0" y="855130"/>
                </a:lnTo>
                <a:lnTo>
                  <a:pt x="0" y="0"/>
                </a:lnTo>
                <a:close/>
              </a:path>
            </a:pathLst>
          </a:custGeom>
          <a:blipFill>
            <a:blip r:embed="rId6"/>
            <a:stretch>
              <a:fillRect l="0" t="0" r="0" b="0"/>
            </a:stretch>
          </a:blipFill>
        </p:spPr>
      </p:sp>
      <p:sp>
        <p:nvSpPr>
          <p:cNvPr name="Freeform 6" id="6"/>
          <p:cNvSpPr/>
          <p:nvPr/>
        </p:nvSpPr>
        <p:spPr>
          <a:xfrm flipH="false" flipV="false" rot="0">
            <a:off x="2254742" y="3857719"/>
            <a:ext cx="6962848" cy="6257325"/>
          </a:xfrm>
          <a:custGeom>
            <a:avLst/>
            <a:gdLst/>
            <a:ahLst/>
            <a:cxnLst/>
            <a:rect r="r" b="b" t="t" l="l"/>
            <a:pathLst>
              <a:path h="6257325" w="6962848">
                <a:moveTo>
                  <a:pt x="0" y="0"/>
                </a:moveTo>
                <a:lnTo>
                  <a:pt x="6962849" y="0"/>
                </a:lnTo>
                <a:lnTo>
                  <a:pt x="6962849" y="6257324"/>
                </a:lnTo>
                <a:lnTo>
                  <a:pt x="0" y="6257324"/>
                </a:lnTo>
                <a:lnTo>
                  <a:pt x="0" y="0"/>
                </a:lnTo>
                <a:close/>
              </a:path>
            </a:pathLst>
          </a:custGeom>
          <a:blipFill>
            <a:blip r:embed="rId7"/>
            <a:stretch>
              <a:fillRect l="0" t="0" r="0" b="0"/>
            </a:stretch>
          </a:blipFill>
        </p:spPr>
      </p:sp>
      <p:sp>
        <p:nvSpPr>
          <p:cNvPr name="Freeform 7" id="7"/>
          <p:cNvSpPr/>
          <p:nvPr/>
        </p:nvSpPr>
        <p:spPr>
          <a:xfrm flipH="true" flipV="false" rot="-1732055">
            <a:off x="8464715" y="5180839"/>
            <a:ext cx="7315200" cy="2066544"/>
          </a:xfrm>
          <a:custGeom>
            <a:avLst/>
            <a:gdLst/>
            <a:ahLst/>
            <a:cxnLst/>
            <a:rect r="r" b="b" t="t" l="l"/>
            <a:pathLst>
              <a:path h="2066544" w="7315200">
                <a:moveTo>
                  <a:pt x="7315200" y="0"/>
                </a:moveTo>
                <a:lnTo>
                  <a:pt x="0" y="0"/>
                </a:lnTo>
                <a:lnTo>
                  <a:pt x="0" y="2066544"/>
                </a:lnTo>
                <a:lnTo>
                  <a:pt x="7315200" y="2066544"/>
                </a:lnTo>
                <a:lnTo>
                  <a:pt x="73152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8608230" y="195861"/>
            <a:ext cx="9679770" cy="1096682"/>
          </a:xfrm>
          <a:prstGeom prst="rect">
            <a:avLst/>
          </a:prstGeom>
        </p:spPr>
        <p:txBody>
          <a:bodyPr anchor="t" rtlCol="false" tIns="0" lIns="0" bIns="0" rIns="0">
            <a:spAutoFit/>
          </a:bodyPr>
          <a:lstStyle/>
          <a:p>
            <a:pPr algn="r">
              <a:lnSpc>
                <a:spcPts val="8852"/>
              </a:lnSpc>
            </a:pPr>
            <a:r>
              <a:rPr lang="en-US" sz="6323">
                <a:solidFill>
                  <a:srgbClr val="FFFFFF"/>
                </a:solidFill>
                <a:latin typeface="Dosis Semi-Bold"/>
              </a:rPr>
              <a:t>CONSUMO APIs</a:t>
            </a:r>
          </a:p>
        </p:txBody>
      </p:sp>
      <p:sp>
        <p:nvSpPr>
          <p:cNvPr name="TextBox 10" id="10"/>
          <p:cNvSpPr txBox="true"/>
          <p:nvPr/>
        </p:nvSpPr>
        <p:spPr>
          <a:xfrm rot="0">
            <a:off x="920750" y="2841719"/>
            <a:ext cx="11070167" cy="7016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Crear un servicio para manejar las solicitudes HTTP: Puedes crear un servicio dedicado para manejar todas las llamadas a la API. Usa el CLI de Angular para generar un servicio:</a:t>
            </a:r>
          </a:p>
        </p:txBody>
      </p:sp>
      <p:sp>
        <p:nvSpPr>
          <p:cNvPr name="TextBox 11" id="11"/>
          <p:cNvSpPr txBox="true"/>
          <p:nvPr/>
        </p:nvSpPr>
        <p:spPr>
          <a:xfrm rot="0">
            <a:off x="4304115" y="1606644"/>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¿Como usarlas?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32894" y="3396664"/>
            <a:ext cx="6998853" cy="6457006"/>
          </a:xfrm>
          <a:custGeom>
            <a:avLst/>
            <a:gdLst/>
            <a:ahLst/>
            <a:cxnLst/>
            <a:rect r="r" b="b" t="t" l="l"/>
            <a:pathLst>
              <a:path h="6457006" w="6998853">
                <a:moveTo>
                  <a:pt x="0" y="0"/>
                </a:moveTo>
                <a:lnTo>
                  <a:pt x="6998853" y="0"/>
                </a:lnTo>
                <a:lnTo>
                  <a:pt x="6998853" y="6457006"/>
                </a:lnTo>
                <a:lnTo>
                  <a:pt x="0" y="6457006"/>
                </a:lnTo>
                <a:lnTo>
                  <a:pt x="0" y="0"/>
                </a:lnTo>
                <a:close/>
              </a:path>
            </a:pathLst>
          </a:custGeom>
          <a:blipFill>
            <a:blip r:embed="rId5"/>
            <a:stretch>
              <a:fillRect l="0" t="0" r="0" b="0"/>
            </a:stretch>
          </a:blipFill>
        </p:spPr>
      </p:sp>
      <p:sp>
        <p:nvSpPr>
          <p:cNvPr name="Freeform 5" id="5"/>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6"/>
            <a:stretch>
              <a:fillRect l="0" t="0" r="0" b="0"/>
            </a:stretch>
          </a:blipFill>
        </p:spPr>
      </p:sp>
      <p:sp>
        <p:nvSpPr>
          <p:cNvPr name="TextBox 6" id="6"/>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7" id="7"/>
          <p:cNvSpPr txBox="true"/>
          <p:nvPr/>
        </p:nvSpPr>
        <p:spPr>
          <a:xfrm rot="0">
            <a:off x="8608230" y="195861"/>
            <a:ext cx="9679770" cy="1096682"/>
          </a:xfrm>
          <a:prstGeom prst="rect">
            <a:avLst/>
          </a:prstGeom>
        </p:spPr>
        <p:txBody>
          <a:bodyPr anchor="t" rtlCol="false" tIns="0" lIns="0" bIns="0" rIns="0">
            <a:spAutoFit/>
          </a:bodyPr>
          <a:lstStyle/>
          <a:p>
            <a:pPr algn="r">
              <a:lnSpc>
                <a:spcPts val="8852"/>
              </a:lnSpc>
            </a:pPr>
            <a:r>
              <a:rPr lang="en-US" sz="6323">
                <a:solidFill>
                  <a:srgbClr val="FFFFFF"/>
                </a:solidFill>
                <a:latin typeface="Dosis Semi-Bold"/>
              </a:rPr>
              <a:t>CONSUMO APIs</a:t>
            </a:r>
          </a:p>
        </p:txBody>
      </p:sp>
      <p:sp>
        <p:nvSpPr>
          <p:cNvPr name="TextBox 8" id="8"/>
          <p:cNvSpPr txBox="true"/>
          <p:nvPr/>
        </p:nvSpPr>
        <p:spPr>
          <a:xfrm rot="0">
            <a:off x="3897237" y="2841719"/>
            <a:ext cx="11070167"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Usar el servicio desde los componentes:</a:t>
            </a:r>
          </a:p>
        </p:txBody>
      </p:sp>
      <p:sp>
        <p:nvSpPr>
          <p:cNvPr name="TextBox 9" id="9"/>
          <p:cNvSpPr txBox="true"/>
          <p:nvPr/>
        </p:nvSpPr>
        <p:spPr>
          <a:xfrm rot="0">
            <a:off x="4304115" y="1606644"/>
            <a:ext cx="9679770"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¿Como usarlas?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4977467" y="1478632"/>
            <a:ext cx="8333067" cy="2571750"/>
          </a:xfrm>
          <a:prstGeom prst="rect">
            <a:avLst/>
          </a:prstGeom>
        </p:spPr>
        <p:txBody>
          <a:bodyPr anchor="t" rtlCol="false" tIns="0" lIns="0" bIns="0" rIns="0">
            <a:spAutoFit/>
          </a:bodyPr>
          <a:lstStyle/>
          <a:p>
            <a:pPr algn="ctr">
              <a:lnSpc>
                <a:spcPts val="21000"/>
              </a:lnSpc>
            </a:pPr>
            <a:r>
              <a:rPr lang="en-US" sz="15000">
                <a:solidFill>
                  <a:srgbClr val="FFFFFF"/>
                </a:solidFill>
                <a:latin typeface="Dosis Semi-Bold"/>
              </a:rPr>
              <a:t>¡GRACIAS!</a:t>
            </a:r>
          </a:p>
        </p:txBody>
      </p:sp>
      <p:sp>
        <p:nvSpPr>
          <p:cNvPr name="TextBox 6" id="6"/>
          <p:cNvSpPr txBox="true"/>
          <p:nvPr/>
        </p:nvSpPr>
        <p:spPr>
          <a:xfrm rot="0">
            <a:off x="4011485" y="4240057"/>
            <a:ext cx="9597259" cy="794914"/>
          </a:xfrm>
          <a:prstGeom prst="rect">
            <a:avLst/>
          </a:prstGeom>
        </p:spPr>
        <p:txBody>
          <a:bodyPr anchor="t" rtlCol="false" tIns="0" lIns="0" bIns="0" rIns="0">
            <a:spAutoFit/>
          </a:bodyPr>
          <a:lstStyle/>
          <a:p>
            <a:pPr algn="ctr">
              <a:lnSpc>
                <a:spcPts val="6585"/>
              </a:lnSpc>
              <a:spcBef>
                <a:spcPct val="0"/>
              </a:spcBef>
            </a:pPr>
            <a:r>
              <a:rPr lang="en-US" sz="4704">
                <a:solidFill>
                  <a:srgbClr val="FFFFFF"/>
                </a:solidFill>
                <a:latin typeface="Montserrat Semi-Bold"/>
              </a:rPr>
              <a:t>Seguime en mis redes</a:t>
            </a:r>
          </a:p>
        </p:txBody>
      </p:sp>
      <p:sp>
        <p:nvSpPr>
          <p:cNvPr name="TextBox 7" id="7"/>
          <p:cNvSpPr txBox="true"/>
          <p:nvPr/>
        </p:nvSpPr>
        <p:spPr>
          <a:xfrm rot="0">
            <a:off x="4011485" y="5160389"/>
            <a:ext cx="9597259" cy="936625"/>
          </a:xfrm>
          <a:prstGeom prst="rect">
            <a:avLst/>
          </a:prstGeom>
        </p:spPr>
        <p:txBody>
          <a:bodyPr anchor="t" rtlCol="false" tIns="0" lIns="0" bIns="0" rIns="0">
            <a:spAutoFit/>
          </a:bodyPr>
          <a:lstStyle/>
          <a:p>
            <a:pPr algn="ctr">
              <a:lnSpc>
                <a:spcPts val="7699"/>
              </a:lnSpc>
              <a:spcBef>
                <a:spcPct val="0"/>
              </a:spcBef>
            </a:pPr>
            <a:r>
              <a:rPr lang="en-US" sz="5499">
                <a:solidFill>
                  <a:srgbClr val="FFDE59"/>
                </a:solidFill>
                <a:latin typeface="Montserrat Semi-Bold"/>
              </a:rPr>
              <a:t>@sergiecode</a:t>
            </a:r>
          </a:p>
        </p:txBody>
      </p:sp>
      <p:sp>
        <p:nvSpPr>
          <p:cNvPr name="TextBox 8" id="8"/>
          <p:cNvSpPr txBox="true"/>
          <p:nvPr/>
        </p:nvSpPr>
        <p:spPr>
          <a:xfrm rot="0">
            <a:off x="4345371" y="7144318"/>
            <a:ext cx="9597259" cy="794914"/>
          </a:xfrm>
          <a:prstGeom prst="rect">
            <a:avLst/>
          </a:prstGeom>
        </p:spPr>
        <p:txBody>
          <a:bodyPr anchor="t" rtlCol="false" tIns="0" lIns="0" bIns="0" rIns="0">
            <a:spAutoFit/>
          </a:bodyPr>
          <a:lstStyle/>
          <a:p>
            <a:pPr algn="ctr">
              <a:lnSpc>
                <a:spcPts val="6585"/>
              </a:lnSpc>
              <a:spcBef>
                <a:spcPct val="0"/>
              </a:spcBef>
            </a:pPr>
            <a:r>
              <a:rPr lang="en-US" sz="4704">
                <a:solidFill>
                  <a:srgbClr val="FFDE59"/>
                </a:solidFill>
                <a:latin typeface="Montserrat Semi-Bold"/>
              </a:rPr>
              <a:t>Cursos gratis de programación</a:t>
            </a:r>
          </a:p>
        </p:txBody>
      </p:sp>
      <p:sp>
        <p:nvSpPr>
          <p:cNvPr name="TextBox 9" id="9"/>
          <p:cNvSpPr txBox="true"/>
          <p:nvPr/>
        </p:nvSpPr>
        <p:spPr>
          <a:xfrm rot="0">
            <a:off x="4011485" y="6241483"/>
            <a:ext cx="10265030" cy="794914"/>
          </a:xfrm>
          <a:prstGeom prst="rect">
            <a:avLst/>
          </a:prstGeom>
        </p:spPr>
        <p:txBody>
          <a:bodyPr anchor="t" rtlCol="false" tIns="0" lIns="0" bIns="0" rIns="0">
            <a:spAutoFit/>
          </a:bodyPr>
          <a:lstStyle/>
          <a:p>
            <a:pPr algn="ctr">
              <a:lnSpc>
                <a:spcPts val="6585"/>
              </a:lnSpc>
              <a:spcBef>
                <a:spcPct val="0"/>
              </a:spcBef>
            </a:pPr>
            <a:r>
              <a:rPr lang="en-US" sz="4704">
                <a:solidFill>
                  <a:srgbClr val="FFFFFF"/>
                </a:solidFill>
                <a:latin typeface="Montserrat Semi-Bold"/>
              </a:rPr>
              <a:t>www.youtube.com/@sergiecode</a:t>
            </a: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770645"/>
            <a:ext cx="1530748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Dosis Semi-Bold"/>
              </a:rPr>
              <a:t>API</a:t>
            </a:r>
          </a:p>
        </p:txBody>
      </p:sp>
      <p:grpSp>
        <p:nvGrpSpPr>
          <p:cNvPr name="Group 7" id="7"/>
          <p:cNvGrpSpPr/>
          <p:nvPr/>
        </p:nvGrpSpPr>
        <p:grpSpPr>
          <a:xfrm rot="0">
            <a:off x="2033058" y="3821823"/>
            <a:ext cx="14221883" cy="5097950"/>
            <a:chOff x="0" y="0"/>
            <a:chExt cx="3745681" cy="1342670"/>
          </a:xfrm>
        </p:grpSpPr>
        <p:sp>
          <p:nvSpPr>
            <p:cNvPr name="Freeform 8" id="8"/>
            <p:cNvSpPr/>
            <p:nvPr/>
          </p:nvSpPr>
          <p:spPr>
            <a:xfrm flipH="false" flipV="false" rot="0">
              <a:off x="0" y="0"/>
              <a:ext cx="3745681" cy="1342670"/>
            </a:xfrm>
            <a:custGeom>
              <a:avLst/>
              <a:gdLst/>
              <a:ahLst/>
              <a:cxnLst/>
              <a:rect r="r" b="b" t="t" l="l"/>
              <a:pathLst>
                <a:path h="1342670" w="3745681">
                  <a:moveTo>
                    <a:pt x="27763" y="0"/>
                  </a:moveTo>
                  <a:lnTo>
                    <a:pt x="3717918" y="0"/>
                  </a:lnTo>
                  <a:cubicBezTo>
                    <a:pt x="3725282" y="0"/>
                    <a:pt x="3732343" y="2925"/>
                    <a:pt x="3737549" y="8132"/>
                  </a:cubicBezTo>
                  <a:cubicBezTo>
                    <a:pt x="3742756" y="13338"/>
                    <a:pt x="3745681" y="20400"/>
                    <a:pt x="3745681" y="27763"/>
                  </a:cubicBezTo>
                  <a:lnTo>
                    <a:pt x="3745681" y="1314907"/>
                  </a:lnTo>
                  <a:cubicBezTo>
                    <a:pt x="3745681" y="1330240"/>
                    <a:pt x="3733251" y="1342670"/>
                    <a:pt x="3717918" y="1342670"/>
                  </a:cubicBezTo>
                  <a:lnTo>
                    <a:pt x="27763" y="1342670"/>
                  </a:lnTo>
                  <a:cubicBezTo>
                    <a:pt x="12430" y="1342670"/>
                    <a:pt x="0" y="1330240"/>
                    <a:pt x="0" y="1314907"/>
                  </a:cubicBezTo>
                  <a:lnTo>
                    <a:pt x="0" y="27763"/>
                  </a:lnTo>
                  <a:cubicBezTo>
                    <a:pt x="0" y="12430"/>
                    <a:pt x="12430" y="0"/>
                    <a:pt x="27763" y="0"/>
                  </a:cubicBezTo>
                  <a:close/>
                </a:path>
              </a:pathLst>
            </a:custGeom>
            <a:solidFill>
              <a:srgbClr val="000000">
                <a:alpha val="60000"/>
              </a:srgbClr>
            </a:solidFill>
          </p:spPr>
        </p:sp>
        <p:sp>
          <p:nvSpPr>
            <p:cNvPr name="TextBox 9" id="9"/>
            <p:cNvSpPr txBox="true"/>
            <p:nvPr/>
          </p:nvSpPr>
          <p:spPr>
            <a:xfrm>
              <a:off x="0" y="-38100"/>
              <a:ext cx="3745681" cy="1380770"/>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2441122" y="4319430"/>
            <a:ext cx="13405755" cy="4017010"/>
          </a:xfrm>
          <a:prstGeom prst="rect">
            <a:avLst/>
          </a:prstGeom>
        </p:spPr>
        <p:txBody>
          <a:bodyPr anchor="t" rtlCol="false" tIns="0" lIns="0" bIns="0" rIns="0">
            <a:spAutoFit/>
          </a:bodyPr>
          <a:lstStyle/>
          <a:p>
            <a:pPr algn="ctr">
              <a:lnSpc>
                <a:spcPts val="6439"/>
              </a:lnSpc>
            </a:pPr>
            <a:r>
              <a:rPr lang="en-US" sz="4599">
                <a:solidFill>
                  <a:srgbClr val="FFFFFF"/>
                </a:solidFill>
                <a:latin typeface="Dosis Semi-Bold"/>
              </a:rPr>
              <a:t>Las API (Interfaces de Programación de Aplicaciones, por sus siglas en inglés) se utilizan para permitir la comunicación entre diferentes sistemas de software. Son conjuntos de reglas y definiciones que permiten que aplicaciones y servicios se comuniquen entre sí.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grpSp>
        <p:nvGrpSpPr>
          <p:cNvPr name="Group 6" id="6"/>
          <p:cNvGrpSpPr/>
          <p:nvPr/>
        </p:nvGrpSpPr>
        <p:grpSpPr>
          <a:xfrm rot="0">
            <a:off x="2033058" y="4050295"/>
            <a:ext cx="14221883" cy="3870283"/>
            <a:chOff x="0" y="0"/>
            <a:chExt cx="3745681" cy="1019334"/>
          </a:xfrm>
        </p:grpSpPr>
        <p:sp>
          <p:nvSpPr>
            <p:cNvPr name="Freeform 7" id="7"/>
            <p:cNvSpPr/>
            <p:nvPr/>
          </p:nvSpPr>
          <p:spPr>
            <a:xfrm flipH="false" flipV="false" rot="0">
              <a:off x="0" y="0"/>
              <a:ext cx="3745681" cy="1019334"/>
            </a:xfrm>
            <a:custGeom>
              <a:avLst/>
              <a:gdLst/>
              <a:ahLst/>
              <a:cxnLst/>
              <a:rect r="r" b="b" t="t" l="l"/>
              <a:pathLst>
                <a:path h="1019334" w="3745681">
                  <a:moveTo>
                    <a:pt x="27763" y="0"/>
                  </a:moveTo>
                  <a:lnTo>
                    <a:pt x="3717918" y="0"/>
                  </a:lnTo>
                  <a:cubicBezTo>
                    <a:pt x="3725282" y="0"/>
                    <a:pt x="3732343" y="2925"/>
                    <a:pt x="3737549" y="8132"/>
                  </a:cubicBezTo>
                  <a:cubicBezTo>
                    <a:pt x="3742756" y="13338"/>
                    <a:pt x="3745681" y="20400"/>
                    <a:pt x="3745681" y="27763"/>
                  </a:cubicBezTo>
                  <a:lnTo>
                    <a:pt x="3745681" y="991571"/>
                  </a:lnTo>
                  <a:cubicBezTo>
                    <a:pt x="3745681" y="1006904"/>
                    <a:pt x="3733251" y="1019334"/>
                    <a:pt x="3717918" y="1019334"/>
                  </a:cubicBezTo>
                  <a:lnTo>
                    <a:pt x="27763" y="1019334"/>
                  </a:lnTo>
                  <a:cubicBezTo>
                    <a:pt x="12430" y="1019334"/>
                    <a:pt x="0" y="1006904"/>
                    <a:pt x="0" y="991571"/>
                  </a:cubicBezTo>
                  <a:lnTo>
                    <a:pt x="0" y="27763"/>
                  </a:lnTo>
                  <a:cubicBezTo>
                    <a:pt x="0" y="12430"/>
                    <a:pt x="12430" y="0"/>
                    <a:pt x="27763" y="0"/>
                  </a:cubicBezTo>
                  <a:close/>
                </a:path>
              </a:pathLst>
            </a:custGeom>
            <a:solidFill>
              <a:srgbClr val="000000">
                <a:alpha val="60000"/>
              </a:srgbClr>
            </a:solidFill>
          </p:spPr>
        </p:sp>
        <p:sp>
          <p:nvSpPr>
            <p:cNvPr name="TextBox 8" id="8"/>
            <p:cNvSpPr txBox="true"/>
            <p:nvPr/>
          </p:nvSpPr>
          <p:spPr>
            <a:xfrm>
              <a:off x="0" y="-38100"/>
              <a:ext cx="3745681" cy="1057434"/>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2578063" y="4244159"/>
            <a:ext cx="13131874" cy="336825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Lilita One"/>
              </a:rPr>
              <a:t>Integración de Servicios:</a:t>
            </a:r>
          </a:p>
          <a:p>
            <a:pPr algn="ctr">
              <a:lnSpc>
                <a:spcPts val="4946"/>
              </a:lnSpc>
              <a:spcBef>
                <a:spcPct val="0"/>
              </a:spcBef>
            </a:pPr>
          </a:p>
          <a:p>
            <a:pPr algn="ctr">
              <a:lnSpc>
                <a:spcPts val="4946"/>
              </a:lnSpc>
              <a:spcBef>
                <a:spcPct val="0"/>
              </a:spcBef>
            </a:pPr>
            <a:r>
              <a:rPr lang="en-US" sz="3533">
                <a:solidFill>
                  <a:srgbClr val="FFFFFF"/>
                </a:solidFill>
                <a:latin typeface="Lilita One"/>
              </a:rPr>
              <a:t>Las APIs permiten que diferentes servicios web se integren entre sí. Por ejemplo, tu aplicación puede utilizar la API de Google Maps para mostrar mapas, la API de Twitter para mostrar tweets, etc.</a:t>
            </a:r>
          </a:p>
        </p:txBody>
      </p:sp>
      <p:sp>
        <p:nvSpPr>
          <p:cNvPr name="TextBox 10" id="10"/>
          <p:cNvSpPr txBox="true"/>
          <p:nvPr/>
        </p:nvSpPr>
        <p:spPr>
          <a:xfrm rot="0">
            <a:off x="1490258" y="1427617"/>
            <a:ext cx="1530748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Dosis Semi-Bold"/>
              </a:rPr>
              <a:t>CONSUMO APIs</a:t>
            </a:r>
          </a:p>
        </p:txBody>
      </p:sp>
      <p:sp>
        <p:nvSpPr>
          <p:cNvPr name="TextBox 11" id="11"/>
          <p:cNvSpPr txBox="true"/>
          <p:nvPr/>
        </p:nvSpPr>
        <p:spPr>
          <a:xfrm rot="0">
            <a:off x="7164917" y="3364509"/>
            <a:ext cx="3958167"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¿Para que sirven? 1/7</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grpSp>
        <p:nvGrpSpPr>
          <p:cNvPr name="Group 6" id="6"/>
          <p:cNvGrpSpPr/>
          <p:nvPr/>
        </p:nvGrpSpPr>
        <p:grpSpPr>
          <a:xfrm rot="0">
            <a:off x="2033058" y="4050295"/>
            <a:ext cx="14221883" cy="3870283"/>
            <a:chOff x="0" y="0"/>
            <a:chExt cx="3745681" cy="1019334"/>
          </a:xfrm>
        </p:grpSpPr>
        <p:sp>
          <p:nvSpPr>
            <p:cNvPr name="Freeform 7" id="7"/>
            <p:cNvSpPr/>
            <p:nvPr/>
          </p:nvSpPr>
          <p:spPr>
            <a:xfrm flipH="false" flipV="false" rot="0">
              <a:off x="0" y="0"/>
              <a:ext cx="3745681" cy="1019334"/>
            </a:xfrm>
            <a:custGeom>
              <a:avLst/>
              <a:gdLst/>
              <a:ahLst/>
              <a:cxnLst/>
              <a:rect r="r" b="b" t="t" l="l"/>
              <a:pathLst>
                <a:path h="1019334" w="3745681">
                  <a:moveTo>
                    <a:pt x="27763" y="0"/>
                  </a:moveTo>
                  <a:lnTo>
                    <a:pt x="3717918" y="0"/>
                  </a:lnTo>
                  <a:cubicBezTo>
                    <a:pt x="3725282" y="0"/>
                    <a:pt x="3732343" y="2925"/>
                    <a:pt x="3737549" y="8132"/>
                  </a:cubicBezTo>
                  <a:cubicBezTo>
                    <a:pt x="3742756" y="13338"/>
                    <a:pt x="3745681" y="20400"/>
                    <a:pt x="3745681" y="27763"/>
                  </a:cubicBezTo>
                  <a:lnTo>
                    <a:pt x="3745681" y="991571"/>
                  </a:lnTo>
                  <a:cubicBezTo>
                    <a:pt x="3745681" y="1006904"/>
                    <a:pt x="3733251" y="1019334"/>
                    <a:pt x="3717918" y="1019334"/>
                  </a:cubicBezTo>
                  <a:lnTo>
                    <a:pt x="27763" y="1019334"/>
                  </a:lnTo>
                  <a:cubicBezTo>
                    <a:pt x="12430" y="1019334"/>
                    <a:pt x="0" y="1006904"/>
                    <a:pt x="0" y="991571"/>
                  </a:cubicBezTo>
                  <a:lnTo>
                    <a:pt x="0" y="27763"/>
                  </a:lnTo>
                  <a:cubicBezTo>
                    <a:pt x="0" y="12430"/>
                    <a:pt x="12430" y="0"/>
                    <a:pt x="27763" y="0"/>
                  </a:cubicBezTo>
                  <a:close/>
                </a:path>
              </a:pathLst>
            </a:custGeom>
            <a:solidFill>
              <a:srgbClr val="000000">
                <a:alpha val="60000"/>
              </a:srgbClr>
            </a:solidFill>
          </p:spPr>
        </p:sp>
        <p:sp>
          <p:nvSpPr>
            <p:cNvPr name="TextBox 8" id="8"/>
            <p:cNvSpPr txBox="true"/>
            <p:nvPr/>
          </p:nvSpPr>
          <p:spPr>
            <a:xfrm>
              <a:off x="0" y="-38100"/>
              <a:ext cx="3745681" cy="1057434"/>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2578063" y="4244159"/>
            <a:ext cx="13131874" cy="3368255"/>
          </a:xfrm>
          <a:prstGeom prst="rect">
            <a:avLst/>
          </a:prstGeom>
        </p:spPr>
        <p:txBody>
          <a:bodyPr anchor="t" rtlCol="false" tIns="0" lIns="0" bIns="0" rIns="0">
            <a:spAutoFit/>
          </a:bodyPr>
          <a:lstStyle/>
          <a:p>
            <a:pPr algn="ctr">
              <a:lnSpc>
                <a:spcPts val="7000"/>
              </a:lnSpc>
            </a:pPr>
            <a:r>
              <a:rPr lang="en-US" sz="5000">
                <a:solidFill>
                  <a:srgbClr val="FFFFFF"/>
                </a:solidFill>
                <a:latin typeface="Lilita One"/>
              </a:rPr>
              <a:t>Acceso a Datos Externos: </a:t>
            </a:r>
          </a:p>
          <a:p>
            <a:pPr algn="ctr">
              <a:lnSpc>
                <a:spcPts val="4946"/>
              </a:lnSpc>
            </a:pPr>
          </a:p>
          <a:p>
            <a:pPr algn="ctr">
              <a:lnSpc>
                <a:spcPts val="4946"/>
              </a:lnSpc>
              <a:spcBef>
                <a:spcPct val="0"/>
              </a:spcBef>
            </a:pPr>
            <a:r>
              <a:rPr lang="en-US" sz="3533">
                <a:solidFill>
                  <a:srgbClr val="FFFFFF"/>
                </a:solidFill>
                <a:latin typeface="Lilita One"/>
              </a:rPr>
              <a:t>Las APIs facilitan el acceso a datos y recursos que residen en servidores externos. Puedes usar APIs para obtener información de bases de datos, servicios en la nube u otros recursos en línea.</a:t>
            </a:r>
          </a:p>
        </p:txBody>
      </p:sp>
      <p:sp>
        <p:nvSpPr>
          <p:cNvPr name="TextBox 10" id="10"/>
          <p:cNvSpPr txBox="true"/>
          <p:nvPr/>
        </p:nvSpPr>
        <p:spPr>
          <a:xfrm rot="0">
            <a:off x="1490258" y="1427617"/>
            <a:ext cx="1530748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Dosis Semi-Bold"/>
              </a:rPr>
              <a:t>CONSUMO APIs</a:t>
            </a:r>
          </a:p>
        </p:txBody>
      </p:sp>
      <p:sp>
        <p:nvSpPr>
          <p:cNvPr name="TextBox 11" id="11"/>
          <p:cNvSpPr txBox="true"/>
          <p:nvPr/>
        </p:nvSpPr>
        <p:spPr>
          <a:xfrm rot="0">
            <a:off x="7164917" y="3364509"/>
            <a:ext cx="3958167"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¿Para que sirven? 2/7</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grpSp>
        <p:nvGrpSpPr>
          <p:cNvPr name="Group 6" id="6"/>
          <p:cNvGrpSpPr/>
          <p:nvPr/>
        </p:nvGrpSpPr>
        <p:grpSpPr>
          <a:xfrm rot="0">
            <a:off x="2033058" y="4050295"/>
            <a:ext cx="14221883" cy="4568783"/>
            <a:chOff x="0" y="0"/>
            <a:chExt cx="3745681" cy="1203301"/>
          </a:xfrm>
        </p:grpSpPr>
        <p:sp>
          <p:nvSpPr>
            <p:cNvPr name="Freeform 7" id="7"/>
            <p:cNvSpPr/>
            <p:nvPr/>
          </p:nvSpPr>
          <p:spPr>
            <a:xfrm flipH="false" flipV="false" rot="0">
              <a:off x="0" y="0"/>
              <a:ext cx="3745681" cy="1203301"/>
            </a:xfrm>
            <a:custGeom>
              <a:avLst/>
              <a:gdLst/>
              <a:ahLst/>
              <a:cxnLst/>
              <a:rect r="r" b="b" t="t" l="l"/>
              <a:pathLst>
                <a:path h="1203301" w="3745681">
                  <a:moveTo>
                    <a:pt x="27763" y="0"/>
                  </a:moveTo>
                  <a:lnTo>
                    <a:pt x="3717918" y="0"/>
                  </a:lnTo>
                  <a:cubicBezTo>
                    <a:pt x="3725282" y="0"/>
                    <a:pt x="3732343" y="2925"/>
                    <a:pt x="3737549" y="8132"/>
                  </a:cubicBezTo>
                  <a:cubicBezTo>
                    <a:pt x="3742756" y="13338"/>
                    <a:pt x="3745681" y="20400"/>
                    <a:pt x="3745681" y="27763"/>
                  </a:cubicBezTo>
                  <a:lnTo>
                    <a:pt x="3745681" y="1175538"/>
                  </a:lnTo>
                  <a:cubicBezTo>
                    <a:pt x="3745681" y="1190871"/>
                    <a:pt x="3733251" y="1203301"/>
                    <a:pt x="3717918" y="1203301"/>
                  </a:cubicBezTo>
                  <a:lnTo>
                    <a:pt x="27763" y="1203301"/>
                  </a:lnTo>
                  <a:cubicBezTo>
                    <a:pt x="12430" y="1203301"/>
                    <a:pt x="0" y="1190871"/>
                    <a:pt x="0" y="1175538"/>
                  </a:cubicBezTo>
                  <a:lnTo>
                    <a:pt x="0" y="27763"/>
                  </a:lnTo>
                  <a:cubicBezTo>
                    <a:pt x="0" y="12430"/>
                    <a:pt x="12430" y="0"/>
                    <a:pt x="27763" y="0"/>
                  </a:cubicBezTo>
                  <a:close/>
                </a:path>
              </a:pathLst>
            </a:custGeom>
            <a:solidFill>
              <a:srgbClr val="000000">
                <a:alpha val="60000"/>
              </a:srgbClr>
            </a:solidFill>
          </p:spPr>
        </p:sp>
        <p:sp>
          <p:nvSpPr>
            <p:cNvPr name="TextBox 8" id="8"/>
            <p:cNvSpPr txBox="true"/>
            <p:nvPr/>
          </p:nvSpPr>
          <p:spPr>
            <a:xfrm>
              <a:off x="0" y="-38100"/>
              <a:ext cx="3745681" cy="1241401"/>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2578063" y="4283847"/>
            <a:ext cx="13131874" cy="3987380"/>
          </a:xfrm>
          <a:prstGeom prst="rect">
            <a:avLst/>
          </a:prstGeom>
        </p:spPr>
        <p:txBody>
          <a:bodyPr anchor="t" rtlCol="false" tIns="0" lIns="0" bIns="0" rIns="0">
            <a:spAutoFit/>
          </a:bodyPr>
          <a:lstStyle/>
          <a:p>
            <a:pPr algn="ctr">
              <a:lnSpc>
                <a:spcPts val="7000"/>
              </a:lnSpc>
            </a:pPr>
            <a:r>
              <a:rPr lang="en-US" sz="5000">
                <a:solidFill>
                  <a:srgbClr val="FFFFFF"/>
                </a:solidFill>
                <a:latin typeface="Lilita One"/>
              </a:rPr>
              <a:t>Interacción con Plataformas Sociales: </a:t>
            </a:r>
          </a:p>
          <a:p>
            <a:pPr algn="ctr">
              <a:lnSpc>
                <a:spcPts val="4946"/>
              </a:lnSpc>
            </a:pPr>
          </a:p>
          <a:p>
            <a:pPr algn="ctr">
              <a:lnSpc>
                <a:spcPts val="4946"/>
              </a:lnSpc>
              <a:spcBef>
                <a:spcPct val="0"/>
              </a:spcBef>
            </a:pPr>
            <a:r>
              <a:rPr lang="en-US" sz="3533">
                <a:solidFill>
                  <a:srgbClr val="FFFFFF"/>
                </a:solidFill>
                <a:latin typeface="Lilita One"/>
              </a:rPr>
              <a:t>Muchas plataformas sociales, como Facebook, Twitter o Instagram, proporcionan APIs que permiten a los desarrolladores acceder a funciones específicas de esas plataformas, como publicar contenido o recuperar datos de perfiles de usuario.</a:t>
            </a:r>
          </a:p>
        </p:txBody>
      </p:sp>
      <p:sp>
        <p:nvSpPr>
          <p:cNvPr name="TextBox 10" id="10"/>
          <p:cNvSpPr txBox="true"/>
          <p:nvPr/>
        </p:nvSpPr>
        <p:spPr>
          <a:xfrm rot="0">
            <a:off x="1490258" y="1427617"/>
            <a:ext cx="1530748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Dosis Semi-Bold"/>
              </a:rPr>
              <a:t>CONSUMO APIs</a:t>
            </a:r>
          </a:p>
        </p:txBody>
      </p:sp>
      <p:sp>
        <p:nvSpPr>
          <p:cNvPr name="TextBox 11" id="11"/>
          <p:cNvSpPr txBox="true"/>
          <p:nvPr/>
        </p:nvSpPr>
        <p:spPr>
          <a:xfrm rot="0">
            <a:off x="7164917" y="3364509"/>
            <a:ext cx="3958167"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¿Para que sirven? 3/7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grpSp>
        <p:nvGrpSpPr>
          <p:cNvPr name="Group 6" id="6"/>
          <p:cNvGrpSpPr/>
          <p:nvPr/>
        </p:nvGrpSpPr>
        <p:grpSpPr>
          <a:xfrm rot="0">
            <a:off x="2033058" y="4050295"/>
            <a:ext cx="14221883" cy="4568783"/>
            <a:chOff x="0" y="0"/>
            <a:chExt cx="3745681" cy="1203301"/>
          </a:xfrm>
        </p:grpSpPr>
        <p:sp>
          <p:nvSpPr>
            <p:cNvPr name="Freeform 7" id="7"/>
            <p:cNvSpPr/>
            <p:nvPr/>
          </p:nvSpPr>
          <p:spPr>
            <a:xfrm flipH="false" flipV="false" rot="0">
              <a:off x="0" y="0"/>
              <a:ext cx="3745681" cy="1203301"/>
            </a:xfrm>
            <a:custGeom>
              <a:avLst/>
              <a:gdLst/>
              <a:ahLst/>
              <a:cxnLst/>
              <a:rect r="r" b="b" t="t" l="l"/>
              <a:pathLst>
                <a:path h="1203301" w="3745681">
                  <a:moveTo>
                    <a:pt x="27763" y="0"/>
                  </a:moveTo>
                  <a:lnTo>
                    <a:pt x="3717918" y="0"/>
                  </a:lnTo>
                  <a:cubicBezTo>
                    <a:pt x="3725282" y="0"/>
                    <a:pt x="3732343" y="2925"/>
                    <a:pt x="3737549" y="8132"/>
                  </a:cubicBezTo>
                  <a:cubicBezTo>
                    <a:pt x="3742756" y="13338"/>
                    <a:pt x="3745681" y="20400"/>
                    <a:pt x="3745681" y="27763"/>
                  </a:cubicBezTo>
                  <a:lnTo>
                    <a:pt x="3745681" y="1175538"/>
                  </a:lnTo>
                  <a:cubicBezTo>
                    <a:pt x="3745681" y="1190871"/>
                    <a:pt x="3733251" y="1203301"/>
                    <a:pt x="3717918" y="1203301"/>
                  </a:cubicBezTo>
                  <a:lnTo>
                    <a:pt x="27763" y="1203301"/>
                  </a:lnTo>
                  <a:cubicBezTo>
                    <a:pt x="12430" y="1203301"/>
                    <a:pt x="0" y="1190871"/>
                    <a:pt x="0" y="1175538"/>
                  </a:cubicBezTo>
                  <a:lnTo>
                    <a:pt x="0" y="27763"/>
                  </a:lnTo>
                  <a:cubicBezTo>
                    <a:pt x="0" y="12430"/>
                    <a:pt x="12430" y="0"/>
                    <a:pt x="27763" y="0"/>
                  </a:cubicBezTo>
                  <a:close/>
                </a:path>
              </a:pathLst>
            </a:custGeom>
            <a:solidFill>
              <a:srgbClr val="000000">
                <a:alpha val="60000"/>
              </a:srgbClr>
            </a:solidFill>
          </p:spPr>
        </p:sp>
        <p:sp>
          <p:nvSpPr>
            <p:cNvPr name="TextBox 8" id="8"/>
            <p:cNvSpPr txBox="true"/>
            <p:nvPr/>
          </p:nvSpPr>
          <p:spPr>
            <a:xfrm>
              <a:off x="0" y="-38100"/>
              <a:ext cx="3745681" cy="1241401"/>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2578063" y="4513962"/>
            <a:ext cx="13131874" cy="3368255"/>
          </a:xfrm>
          <a:prstGeom prst="rect">
            <a:avLst/>
          </a:prstGeom>
        </p:spPr>
        <p:txBody>
          <a:bodyPr anchor="t" rtlCol="false" tIns="0" lIns="0" bIns="0" rIns="0">
            <a:spAutoFit/>
          </a:bodyPr>
          <a:lstStyle/>
          <a:p>
            <a:pPr algn="ctr">
              <a:lnSpc>
                <a:spcPts val="7000"/>
              </a:lnSpc>
            </a:pPr>
            <a:r>
              <a:rPr lang="en-US" sz="5000">
                <a:solidFill>
                  <a:srgbClr val="FFFFFF"/>
                </a:solidFill>
                <a:latin typeface="Lilita One"/>
              </a:rPr>
              <a:t>Desarrollo de Aplicaciones Móviles: </a:t>
            </a:r>
          </a:p>
          <a:p>
            <a:pPr algn="ctr">
              <a:lnSpc>
                <a:spcPts val="4946"/>
              </a:lnSpc>
            </a:pPr>
          </a:p>
          <a:p>
            <a:pPr algn="ctr">
              <a:lnSpc>
                <a:spcPts val="4946"/>
              </a:lnSpc>
              <a:spcBef>
                <a:spcPct val="0"/>
              </a:spcBef>
            </a:pPr>
            <a:r>
              <a:rPr lang="en-US" sz="3533">
                <a:solidFill>
                  <a:srgbClr val="FFFFFF"/>
                </a:solidFill>
                <a:latin typeface="Lilita One"/>
              </a:rPr>
              <a:t>Las aplicaciones móviles a menudo utilizan APIs para conectarse a servicios en la nube y acceder a funcionalidades específicas, como notificaciones push, almacenamiento en la nube y autenticación.</a:t>
            </a:r>
          </a:p>
        </p:txBody>
      </p:sp>
      <p:sp>
        <p:nvSpPr>
          <p:cNvPr name="TextBox 10" id="10"/>
          <p:cNvSpPr txBox="true"/>
          <p:nvPr/>
        </p:nvSpPr>
        <p:spPr>
          <a:xfrm rot="0">
            <a:off x="1490258" y="1427617"/>
            <a:ext cx="1530748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Dosis Semi-Bold"/>
              </a:rPr>
              <a:t>CONSUMO APIs</a:t>
            </a:r>
          </a:p>
        </p:txBody>
      </p:sp>
      <p:sp>
        <p:nvSpPr>
          <p:cNvPr name="TextBox 11" id="11"/>
          <p:cNvSpPr txBox="true"/>
          <p:nvPr/>
        </p:nvSpPr>
        <p:spPr>
          <a:xfrm rot="0">
            <a:off x="7164917" y="3364509"/>
            <a:ext cx="3958167"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¿Para que sirven? 4/7</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grpSp>
        <p:nvGrpSpPr>
          <p:cNvPr name="Group 6" id="6"/>
          <p:cNvGrpSpPr/>
          <p:nvPr/>
        </p:nvGrpSpPr>
        <p:grpSpPr>
          <a:xfrm rot="0">
            <a:off x="2033058" y="3637690"/>
            <a:ext cx="14221883" cy="5393995"/>
            <a:chOff x="0" y="0"/>
            <a:chExt cx="3745681" cy="1420641"/>
          </a:xfrm>
        </p:grpSpPr>
        <p:sp>
          <p:nvSpPr>
            <p:cNvPr name="Freeform 7" id="7"/>
            <p:cNvSpPr/>
            <p:nvPr/>
          </p:nvSpPr>
          <p:spPr>
            <a:xfrm flipH="false" flipV="false" rot="0">
              <a:off x="0" y="0"/>
              <a:ext cx="3745681" cy="1420641"/>
            </a:xfrm>
            <a:custGeom>
              <a:avLst/>
              <a:gdLst/>
              <a:ahLst/>
              <a:cxnLst/>
              <a:rect r="r" b="b" t="t" l="l"/>
              <a:pathLst>
                <a:path h="1420641" w="3745681">
                  <a:moveTo>
                    <a:pt x="27763" y="0"/>
                  </a:moveTo>
                  <a:lnTo>
                    <a:pt x="3717918" y="0"/>
                  </a:lnTo>
                  <a:cubicBezTo>
                    <a:pt x="3725282" y="0"/>
                    <a:pt x="3732343" y="2925"/>
                    <a:pt x="3737549" y="8132"/>
                  </a:cubicBezTo>
                  <a:cubicBezTo>
                    <a:pt x="3742756" y="13338"/>
                    <a:pt x="3745681" y="20400"/>
                    <a:pt x="3745681" y="27763"/>
                  </a:cubicBezTo>
                  <a:lnTo>
                    <a:pt x="3745681" y="1392878"/>
                  </a:lnTo>
                  <a:cubicBezTo>
                    <a:pt x="3745681" y="1408211"/>
                    <a:pt x="3733251" y="1420641"/>
                    <a:pt x="3717918" y="1420641"/>
                  </a:cubicBezTo>
                  <a:lnTo>
                    <a:pt x="27763" y="1420641"/>
                  </a:lnTo>
                  <a:cubicBezTo>
                    <a:pt x="20400" y="1420641"/>
                    <a:pt x="13338" y="1417716"/>
                    <a:pt x="8132" y="1412509"/>
                  </a:cubicBezTo>
                  <a:cubicBezTo>
                    <a:pt x="2925" y="1407303"/>
                    <a:pt x="0" y="1400241"/>
                    <a:pt x="0" y="1392878"/>
                  </a:cubicBezTo>
                  <a:lnTo>
                    <a:pt x="0" y="27763"/>
                  </a:lnTo>
                  <a:cubicBezTo>
                    <a:pt x="0" y="12430"/>
                    <a:pt x="12430" y="0"/>
                    <a:pt x="27763" y="0"/>
                  </a:cubicBezTo>
                  <a:close/>
                </a:path>
              </a:pathLst>
            </a:custGeom>
            <a:solidFill>
              <a:srgbClr val="000000">
                <a:alpha val="60000"/>
              </a:srgbClr>
            </a:solidFill>
          </p:spPr>
        </p:sp>
        <p:sp>
          <p:nvSpPr>
            <p:cNvPr name="TextBox 8" id="8"/>
            <p:cNvSpPr txBox="true"/>
            <p:nvPr/>
          </p:nvSpPr>
          <p:spPr>
            <a:xfrm>
              <a:off x="0" y="-38100"/>
              <a:ext cx="3745681" cy="1458741"/>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2578063" y="3974284"/>
            <a:ext cx="13131874" cy="4606505"/>
          </a:xfrm>
          <a:prstGeom prst="rect">
            <a:avLst/>
          </a:prstGeom>
        </p:spPr>
        <p:txBody>
          <a:bodyPr anchor="t" rtlCol="false" tIns="0" lIns="0" bIns="0" rIns="0">
            <a:spAutoFit/>
          </a:bodyPr>
          <a:lstStyle/>
          <a:p>
            <a:pPr algn="ctr">
              <a:lnSpc>
                <a:spcPts val="7000"/>
              </a:lnSpc>
            </a:pPr>
            <a:r>
              <a:rPr lang="en-US" sz="5000">
                <a:solidFill>
                  <a:srgbClr val="FFFFFF"/>
                </a:solidFill>
                <a:latin typeface="Lilita One"/>
              </a:rPr>
              <a:t>Automatización de Procesos: </a:t>
            </a:r>
          </a:p>
          <a:p>
            <a:pPr algn="ctr">
              <a:lnSpc>
                <a:spcPts val="4946"/>
              </a:lnSpc>
            </a:pPr>
          </a:p>
          <a:p>
            <a:pPr algn="ctr">
              <a:lnSpc>
                <a:spcPts val="4946"/>
              </a:lnSpc>
              <a:spcBef>
                <a:spcPct val="0"/>
              </a:spcBef>
            </a:pPr>
            <a:r>
              <a:rPr lang="en-US" sz="3533">
                <a:solidFill>
                  <a:srgbClr val="FFFFFF"/>
                </a:solidFill>
                <a:latin typeface="Lilita One"/>
              </a:rPr>
              <a:t>Las APIs permiten la automatización de procesos al permitir que sistemas diferentes se comuniquen y compartan datos de manera eficiente. Por ejemplo, una empresa puede tener un sistema de gestión de inventario que se conecta a una API de proveedores para realizar pedidos automáticamente cuando se agota el stock.</a:t>
            </a:r>
          </a:p>
        </p:txBody>
      </p:sp>
      <p:sp>
        <p:nvSpPr>
          <p:cNvPr name="TextBox 10" id="10"/>
          <p:cNvSpPr txBox="true"/>
          <p:nvPr/>
        </p:nvSpPr>
        <p:spPr>
          <a:xfrm rot="0">
            <a:off x="1490258" y="1427617"/>
            <a:ext cx="1530748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Dosis Semi-Bold"/>
              </a:rPr>
              <a:t>CONSUMO APIs</a:t>
            </a:r>
          </a:p>
        </p:txBody>
      </p:sp>
      <p:sp>
        <p:nvSpPr>
          <p:cNvPr name="TextBox 11" id="11"/>
          <p:cNvSpPr txBox="true"/>
          <p:nvPr/>
        </p:nvSpPr>
        <p:spPr>
          <a:xfrm rot="0">
            <a:off x="7164917" y="3088143"/>
            <a:ext cx="3958167"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¿Para que sirven? 5/7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grpSp>
        <p:nvGrpSpPr>
          <p:cNvPr name="Group 6" id="6"/>
          <p:cNvGrpSpPr/>
          <p:nvPr/>
        </p:nvGrpSpPr>
        <p:grpSpPr>
          <a:xfrm rot="0">
            <a:off x="2033058" y="4230356"/>
            <a:ext cx="14221883" cy="4208661"/>
            <a:chOff x="0" y="0"/>
            <a:chExt cx="3745681" cy="1108454"/>
          </a:xfrm>
        </p:grpSpPr>
        <p:sp>
          <p:nvSpPr>
            <p:cNvPr name="Freeform 7" id="7"/>
            <p:cNvSpPr/>
            <p:nvPr/>
          </p:nvSpPr>
          <p:spPr>
            <a:xfrm flipH="false" flipV="false" rot="0">
              <a:off x="0" y="0"/>
              <a:ext cx="3745681" cy="1108454"/>
            </a:xfrm>
            <a:custGeom>
              <a:avLst/>
              <a:gdLst/>
              <a:ahLst/>
              <a:cxnLst/>
              <a:rect r="r" b="b" t="t" l="l"/>
              <a:pathLst>
                <a:path h="1108454" w="3745681">
                  <a:moveTo>
                    <a:pt x="27763" y="0"/>
                  </a:moveTo>
                  <a:lnTo>
                    <a:pt x="3717918" y="0"/>
                  </a:lnTo>
                  <a:cubicBezTo>
                    <a:pt x="3725282" y="0"/>
                    <a:pt x="3732343" y="2925"/>
                    <a:pt x="3737549" y="8132"/>
                  </a:cubicBezTo>
                  <a:cubicBezTo>
                    <a:pt x="3742756" y="13338"/>
                    <a:pt x="3745681" y="20400"/>
                    <a:pt x="3745681" y="27763"/>
                  </a:cubicBezTo>
                  <a:lnTo>
                    <a:pt x="3745681" y="1080691"/>
                  </a:lnTo>
                  <a:cubicBezTo>
                    <a:pt x="3745681" y="1096024"/>
                    <a:pt x="3733251" y="1108454"/>
                    <a:pt x="3717918" y="1108454"/>
                  </a:cubicBezTo>
                  <a:lnTo>
                    <a:pt x="27763" y="1108454"/>
                  </a:lnTo>
                  <a:cubicBezTo>
                    <a:pt x="20400" y="1108454"/>
                    <a:pt x="13338" y="1105529"/>
                    <a:pt x="8132" y="1100323"/>
                  </a:cubicBezTo>
                  <a:cubicBezTo>
                    <a:pt x="2925" y="1095116"/>
                    <a:pt x="0" y="1088055"/>
                    <a:pt x="0" y="1080691"/>
                  </a:cubicBezTo>
                  <a:lnTo>
                    <a:pt x="0" y="27763"/>
                  </a:lnTo>
                  <a:cubicBezTo>
                    <a:pt x="0" y="12430"/>
                    <a:pt x="12430" y="0"/>
                    <a:pt x="27763" y="0"/>
                  </a:cubicBezTo>
                  <a:close/>
                </a:path>
              </a:pathLst>
            </a:custGeom>
            <a:solidFill>
              <a:srgbClr val="000000">
                <a:alpha val="60000"/>
              </a:srgbClr>
            </a:solidFill>
          </p:spPr>
        </p:sp>
        <p:sp>
          <p:nvSpPr>
            <p:cNvPr name="TextBox 8" id="8"/>
            <p:cNvSpPr txBox="true"/>
            <p:nvPr/>
          </p:nvSpPr>
          <p:spPr>
            <a:xfrm>
              <a:off x="0" y="-38100"/>
              <a:ext cx="3745681" cy="1146554"/>
            </a:xfrm>
            <a:prstGeom prst="rect">
              <a:avLst/>
            </a:prstGeom>
          </p:spPr>
          <p:txBody>
            <a:bodyPr anchor="ctr" rtlCol="false" tIns="50800" lIns="50800" bIns="50800" rIns="50800"/>
            <a:lstStyle/>
            <a:p>
              <a:pPr algn="ctr">
                <a:lnSpc>
                  <a:spcPts val="2996"/>
                </a:lnSpc>
              </a:pPr>
            </a:p>
          </p:txBody>
        </p:sp>
      </p:grpSp>
      <p:sp>
        <p:nvSpPr>
          <p:cNvPr name="TextBox 9" id="9"/>
          <p:cNvSpPr txBox="true"/>
          <p:nvPr/>
        </p:nvSpPr>
        <p:spPr>
          <a:xfrm rot="0">
            <a:off x="2578063" y="4593409"/>
            <a:ext cx="13131874" cy="3368255"/>
          </a:xfrm>
          <a:prstGeom prst="rect">
            <a:avLst/>
          </a:prstGeom>
        </p:spPr>
        <p:txBody>
          <a:bodyPr anchor="t" rtlCol="false" tIns="0" lIns="0" bIns="0" rIns="0">
            <a:spAutoFit/>
          </a:bodyPr>
          <a:lstStyle/>
          <a:p>
            <a:pPr algn="ctr">
              <a:lnSpc>
                <a:spcPts val="7000"/>
              </a:lnSpc>
            </a:pPr>
            <a:r>
              <a:rPr lang="en-US" sz="5000">
                <a:solidFill>
                  <a:srgbClr val="FFFFFF"/>
                </a:solidFill>
                <a:latin typeface="Lilita One"/>
              </a:rPr>
              <a:t>Desarrollo de Aplicaciones Web: </a:t>
            </a:r>
          </a:p>
          <a:p>
            <a:pPr algn="ctr">
              <a:lnSpc>
                <a:spcPts val="4946"/>
              </a:lnSpc>
            </a:pPr>
          </a:p>
          <a:p>
            <a:pPr algn="ctr">
              <a:lnSpc>
                <a:spcPts val="4946"/>
              </a:lnSpc>
              <a:spcBef>
                <a:spcPct val="0"/>
              </a:spcBef>
            </a:pPr>
            <a:r>
              <a:rPr lang="en-US" sz="3533">
                <a:solidFill>
                  <a:srgbClr val="FFFFFF"/>
                </a:solidFill>
                <a:latin typeface="Lilita One"/>
              </a:rPr>
              <a:t>Las aplicaciones web modernas a menudo utilizan APIs para cargar datos de forma asíncrona, lo que mejora la velocidad y la eficiencia de la aplicación.</a:t>
            </a:r>
          </a:p>
        </p:txBody>
      </p:sp>
      <p:sp>
        <p:nvSpPr>
          <p:cNvPr name="TextBox 10" id="10"/>
          <p:cNvSpPr txBox="true"/>
          <p:nvPr/>
        </p:nvSpPr>
        <p:spPr>
          <a:xfrm rot="0">
            <a:off x="1490258" y="1427617"/>
            <a:ext cx="1530748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Dosis Semi-Bold"/>
              </a:rPr>
              <a:t>CONSUMO APIs</a:t>
            </a:r>
          </a:p>
        </p:txBody>
      </p:sp>
      <p:sp>
        <p:nvSpPr>
          <p:cNvPr name="TextBox 11" id="11"/>
          <p:cNvSpPr txBox="true"/>
          <p:nvPr/>
        </p:nvSpPr>
        <p:spPr>
          <a:xfrm rot="0">
            <a:off x="7164917" y="3364509"/>
            <a:ext cx="3958167"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¿Para que sirven? 6/7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427617"/>
            <a:ext cx="1530748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Dosis Semi-Bold"/>
              </a:rPr>
              <a:t>CONSUMO APIs</a:t>
            </a:r>
          </a:p>
        </p:txBody>
      </p:sp>
      <p:grpSp>
        <p:nvGrpSpPr>
          <p:cNvPr name="Group 7" id="7"/>
          <p:cNvGrpSpPr/>
          <p:nvPr/>
        </p:nvGrpSpPr>
        <p:grpSpPr>
          <a:xfrm rot="0">
            <a:off x="2033058" y="4230356"/>
            <a:ext cx="14221883" cy="4208661"/>
            <a:chOff x="0" y="0"/>
            <a:chExt cx="3745681" cy="1108454"/>
          </a:xfrm>
        </p:grpSpPr>
        <p:sp>
          <p:nvSpPr>
            <p:cNvPr name="Freeform 8" id="8"/>
            <p:cNvSpPr/>
            <p:nvPr/>
          </p:nvSpPr>
          <p:spPr>
            <a:xfrm flipH="false" flipV="false" rot="0">
              <a:off x="0" y="0"/>
              <a:ext cx="3745681" cy="1108454"/>
            </a:xfrm>
            <a:custGeom>
              <a:avLst/>
              <a:gdLst/>
              <a:ahLst/>
              <a:cxnLst/>
              <a:rect r="r" b="b" t="t" l="l"/>
              <a:pathLst>
                <a:path h="1108454" w="3745681">
                  <a:moveTo>
                    <a:pt x="27763" y="0"/>
                  </a:moveTo>
                  <a:lnTo>
                    <a:pt x="3717918" y="0"/>
                  </a:lnTo>
                  <a:cubicBezTo>
                    <a:pt x="3725282" y="0"/>
                    <a:pt x="3732343" y="2925"/>
                    <a:pt x="3737549" y="8132"/>
                  </a:cubicBezTo>
                  <a:cubicBezTo>
                    <a:pt x="3742756" y="13338"/>
                    <a:pt x="3745681" y="20400"/>
                    <a:pt x="3745681" y="27763"/>
                  </a:cubicBezTo>
                  <a:lnTo>
                    <a:pt x="3745681" y="1080691"/>
                  </a:lnTo>
                  <a:cubicBezTo>
                    <a:pt x="3745681" y="1096024"/>
                    <a:pt x="3733251" y="1108454"/>
                    <a:pt x="3717918" y="1108454"/>
                  </a:cubicBezTo>
                  <a:lnTo>
                    <a:pt x="27763" y="1108454"/>
                  </a:lnTo>
                  <a:cubicBezTo>
                    <a:pt x="20400" y="1108454"/>
                    <a:pt x="13338" y="1105529"/>
                    <a:pt x="8132" y="1100323"/>
                  </a:cubicBezTo>
                  <a:cubicBezTo>
                    <a:pt x="2925" y="1095116"/>
                    <a:pt x="0" y="1088055"/>
                    <a:pt x="0" y="1080691"/>
                  </a:cubicBezTo>
                  <a:lnTo>
                    <a:pt x="0" y="27763"/>
                  </a:lnTo>
                  <a:cubicBezTo>
                    <a:pt x="0" y="12430"/>
                    <a:pt x="12430" y="0"/>
                    <a:pt x="27763" y="0"/>
                  </a:cubicBezTo>
                  <a:close/>
                </a:path>
              </a:pathLst>
            </a:custGeom>
            <a:solidFill>
              <a:srgbClr val="000000">
                <a:alpha val="60000"/>
              </a:srgbClr>
            </a:solidFill>
          </p:spPr>
        </p:sp>
        <p:sp>
          <p:nvSpPr>
            <p:cNvPr name="TextBox 9" id="9"/>
            <p:cNvSpPr txBox="true"/>
            <p:nvPr/>
          </p:nvSpPr>
          <p:spPr>
            <a:xfrm>
              <a:off x="0" y="-38100"/>
              <a:ext cx="3745681" cy="1146554"/>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2578063" y="4283847"/>
            <a:ext cx="13131874" cy="3987380"/>
          </a:xfrm>
          <a:prstGeom prst="rect">
            <a:avLst/>
          </a:prstGeom>
        </p:spPr>
        <p:txBody>
          <a:bodyPr anchor="t" rtlCol="false" tIns="0" lIns="0" bIns="0" rIns="0">
            <a:spAutoFit/>
          </a:bodyPr>
          <a:lstStyle/>
          <a:p>
            <a:pPr algn="ctr">
              <a:lnSpc>
                <a:spcPts val="7000"/>
              </a:lnSpc>
            </a:pPr>
            <a:r>
              <a:rPr lang="en-US" sz="5000">
                <a:solidFill>
                  <a:srgbClr val="FFFFFF"/>
                </a:solidFill>
                <a:latin typeface="Lilita One"/>
              </a:rPr>
              <a:t>Microservicios: </a:t>
            </a:r>
          </a:p>
          <a:p>
            <a:pPr algn="ctr">
              <a:lnSpc>
                <a:spcPts val="4946"/>
              </a:lnSpc>
            </a:pPr>
          </a:p>
          <a:p>
            <a:pPr algn="ctr">
              <a:lnSpc>
                <a:spcPts val="4946"/>
              </a:lnSpc>
              <a:spcBef>
                <a:spcPct val="0"/>
              </a:spcBef>
            </a:pPr>
            <a:r>
              <a:rPr lang="en-US" sz="3533">
                <a:solidFill>
                  <a:srgbClr val="FFFFFF"/>
                </a:solidFill>
                <a:latin typeface="Lilita One"/>
              </a:rPr>
              <a:t>En arquitecturas de microservicios, los diferentes componentes del sistema se comunican a través de APIs, lo que permite la escalabilidad y la flexibilidad en el desarrollo y mantenimiento de aplicaciones.</a:t>
            </a:r>
          </a:p>
        </p:txBody>
      </p:sp>
      <p:sp>
        <p:nvSpPr>
          <p:cNvPr name="TextBox 11" id="11"/>
          <p:cNvSpPr txBox="true"/>
          <p:nvPr/>
        </p:nvSpPr>
        <p:spPr>
          <a:xfrm rot="0">
            <a:off x="7164917" y="3364509"/>
            <a:ext cx="3958167"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Canva Sans"/>
              </a:rPr>
              <a:t>¿Para que sirven? 7/7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DAFwyPJvE9A</dc:identifier>
  <dcterms:modified xsi:type="dcterms:W3CDTF">2011-08-01T06:04:30Z</dcterms:modified>
  <cp:revision>1</cp:revision>
  <dc:title>Angular: llamado a APIs (HttpClient)</dc:title>
</cp:coreProperties>
</file>